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12.03.2017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12.03.2017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12.03.2017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Mehmet Öztürk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mehmetozturk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@ktu.edu.tr</a:t>
            </a: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74520"/>
            <a:ext cx="7795260" cy="47091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Citing Personal Communications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communications include conversations, letters, interviews, e-mails and telephone conversations.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IEEE style states that you cite only published works, forthcoming published works, and unpublished materials available to scholars in a library, a depository, or an archive.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For interviews or other "non-recoverable" information, no citation number is necessary.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 a personal interview with Bill Gates, he suggested that he would soon rule the world.«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 a letter to the author, Professor Mueller detailed his experiences with using this data collection software." </a:t>
            </a:r>
          </a:p>
        </p:txBody>
      </p:sp>
    </p:spTree>
    <p:extLst>
      <p:ext uri="{BB962C8B-B14F-4D97-AF65-F5344CB8AC3E}">
        <p14:creationId xmlns:p14="http://schemas.microsoft.com/office/powerpoint/2010/main" val="184644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7.6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references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2960" y="1874520"/>
            <a:ext cx="7543800" cy="18859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large reports and in theses, managing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can become tedious and mistakes are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 to be made as new references are added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list, especially for multiple publications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year.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software tools such as Endnote are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that can make this process easier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1500" y="3760470"/>
            <a:ext cx="8001000" cy="571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7.7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500" y="4331543"/>
            <a:ext cx="7543800" cy="18859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student must always acknowledge the use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information or material included in a report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not your own original work whether it be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or part of a text, table or an illustration.</a:t>
            </a:r>
          </a:p>
        </p:txBody>
      </p:sp>
    </p:spTree>
    <p:extLst>
      <p:ext uri="{BB962C8B-B14F-4D97-AF65-F5344CB8AC3E}">
        <p14:creationId xmlns:p14="http://schemas.microsoft.com/office/powerpoint/2010/main" val="71118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I include a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in a report?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part of the system provides details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source which for a journal article,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or conference paper are the publication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details. These details are contained in a list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References section of the report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IEEE citation style has 3 main features: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name is first name (or initial) and last. This differs from MLA style where author’s last name is first.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title of an article (or chapter, conference paper, patent etc.) is in quotation marks.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title of the journal or book is in italics. </a:t>
            </a:r>
          </a:p>
        </p:txBody>
      </p:sp>
    </p:spTree>
    <p:extLst>
      <p:ext uri="{BB962C8B-B14F-4D97-AF65-F5344CB8AC3E}">
        <p14:creationId xmlns:p14="http://schemas.microsoft.com/office/powerpoint/2010/main" val="19010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7.4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I include a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in a report?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in-text citations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sorurce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[2]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a conference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paper, the corresponding publication details as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would appear in the Reference section of 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would be: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Zhang, Y. J, An Overview of Image and Video Segmentation in the last 40 years, Proceedings of the 6th International Symposium on Signal Processing and Its Applications, pp. 144-151, 2001. </a:t>
            </a:r>
          </a:p>
        </p:txBody>
      </p:sp>
    </p:spTree>
    <p:extLst>
      <p:ext uri="{BB962C8B-B14F-4D97-AF65-F5344CB8AC3E}">
        <p14:creationId xmlns:p14="http://schemas.microsoft.com/office/powerpoint/2010/main" val="296586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not be included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reference list?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References section of a report should only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publication details of information that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cited in the report.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an in-text citation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 reference source has not been provided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report then it should not be included in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list.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instances a student may be required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include an additional list of readings 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information sources that may have been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 to in preparation of an assignment but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actually cited in that assignment.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list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readings is often referred to as a bibliography.</a:t>
            </a:r>
          </a:p>
        </p:txBody>
      </p:sp>
    </p:spTree>
    <p:extLst>
      <p:ext uri="{BB962C8B-B14F-4D97-AF65-F5344CB8AC3E}">
        <p14:creationId xmlns:p14="http://schemas.microsoft.com/office/powerpoint/2010/main" val="27636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74520"/>
            <a:ext cx="7795260" cy="435483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 the relevant reference in the text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number enclosed in square brackets,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.[1] or [26], placed in the text of the essay, indicates the relevant reference.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reference number should be enclosed in square brackets on the same line as the text, before any punctuation, with a space before the bracket.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Citations are numbered in the order in which they appear in the text and each citation corresponds to a numbered reference containing publication information about the source cited in the reference list at the end of the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 source has been cited, the same number is used in all subsequent references.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distinction is made between print and electronic references when citing within the text.</a:t>
            </a:r>
          </a:p>
        </p:txBody>
      </p:sp>
    </p:spTree>
    <p:extLst>
      <p:ext uri="{BB962C8B-B14F-4D97-AF65-F5344CB8AC3E}">
        <p14:creationId xmlns:p14="http://schemas.microsoft.com/office/powerpoint/2010/main" val="123181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74520"/>
            <a:ext cx="7795260" cy="470916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 the relevant reference in the text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 source has been cited, the same number is used in all subsequent references.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distinction is made between print and electronic references when citing within the text.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necessary to mention either the author(s) or the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 of the reference unless it is relevant to your 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necessary to say " in reference [26] ..." "In [26] ..." is sufficient.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"...end of the line for my research [13]."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"The theory was first put forward in 1987 [1]." "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Scholtz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[2] has argued that......."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"Several recent studies [3, 4, 15, 16] have suggested that..."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"For example, see [7]."</a:t>
            </a:r>
          </a:p>
        </p:txBody>
      </p:sp>
    </p:spTree>
    <p:extLst>
      <p:ext uri="{BB962C8B-B14F-4D97-AF65-F5344CB8AC3E}">
        <p14:creationId xmlns:p14="http://schemas.microsoft.com/office/powerpoint/2010/main" val="107452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74520"/>
            <a:ext cx="7795260" cy="47091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Citing more than one reference at a time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citing more than one source at a time, the preferred method is to list each reference number separately with a comma or dash between each reference: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[1], [3], [5]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- [5]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following method is also acceptable: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[1, 3, 5]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[1-5]</a:t>
            </a:r>
          </a:p>
        </p:txBody>
      </p:sp>
    </p:spTree>
    <p:extLst>
      <p:ext uri="{BB962C8B-B14F-4D97-AF65-F5344CB8AC3E}">
        <p14:creationId xmlns:p14="http://schemas.microsoft.com/office/powerpoint/2010/main" val="220061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097530"/>
            <a:ext cx="7543800" cy="5524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74520"/>
            <a:ext cx="7795260" cy="47091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Citing a reference multiple times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citing a source for a second or subsequent time, do not use ibid or op. cit.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text, repeat the earlier reference number.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referring to a different page number, or other reference, within the source, use the following forms: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pp. 5-10], [3, Ch.  2, pp. 6-21], [3, Fig. 1], [3, Sec. 4.5]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6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6604"/>
            <a:ext cx="8001000" cy="1450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referencing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874520"/>
            <a:ext cx="7543800" cy="43548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874520"/>
            <a:ext cx="7795260" cy="47091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authors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reference has three or fewer authors then 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ALL authors must always be provided 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in-text citation and in the Reference section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a reference source has four or 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then the in-text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citation should 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name of the 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author. This is a Latin phrase that means “and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others” (note: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include a full stop).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publication details in the References section,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must include the names of ALL 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in the usual manner; that is never 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References</a:t>
            </a:r>
          </a:p>
        </p:txBody>
      </p:sp>
    </p:spTree>
    <p:extLst>
      <p:ext uri="{BB962C8B-B14F-4D97-AF65-F5344CB8AC3E}">
        <p14:creationId xmlns:p14="http://schemas.microsoft.com/office/powerpoint/2010/main" val="51337169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775</TotalTime>
  <Words>1054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Lesson 3A</vt:lpstr>
      <vt:lpstr>Writing Technical Reports </vt:lpstr>
      <vt:lpstr>7 Referencing 7.4 How do I include a reference in a report?</vt:lpstr>
      <vt:lpstr>7 Referencing 7.4 How do I include a reference in a report?</vt:lpstr>
      <vt:lpstr>7 Referencing 7.5 What should not be included in a reference list?</vt:lpstr>
      <vt:lpstr>7 Referencing 7.5 Some examples of referencing</vt:lpstr>
      <vt:lpstr>7 Referencing 7.5 Some examples of referencing</vt:lpstr>
      <vt:lpstr>7 Referencing 7.5 Some examples of referencing</vt:lpstr>
      <vt:lpstr>7 Referencing 7.5 Some examples of referencing</vt:lpstr>
      <vt:lpstr>7 Referencing 7.5 Some examples of referencing</vt:lpstr>
      <vt:lpstr>7 Referencing 7.5 Some examples of referencing</vt:lpstr>
      <vt:lpstr>7 Referencing 7.6 Managing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Mehmet ÖZTÜRK</cp:lastModifiedBy>
  <cp:revision>229</cp:revision>
  <dcterms:created xsi:type="dcterms:W3CDTF">2016-10-10T09:34:51Z</dcterms:created>
  <dcterms:modified xsi:type="dcterms:W3CDTF">2017-03-12T10:29:11Z</dcterms:modified>
</cp:coreProperties>
</file>